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77" r:id="rId3"/>
    <p:sldId id="287" r:id="rId4"/>
    <p:sldId id="289" r:id="rId5"/>
    <p:sldId id="314" r:id="rId6"/>
    <p:sldId id="315" r:id="rId7"/>
    <p:sldId id="324" r:id="rId8"/>
    <p:sldId id="325" r:id="rId9"/>
    <p:sldId id="326" r:id="rId10"/>
    <p:sldId id="327" r:id="rId11"/>
    <p:sldId id="311" r:id="rId12"/>
    <p:sldId id="312" r:id="rId13"/>
    <p:sldId id="313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678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E2AB5-9726-4381-9712-FE9C33DB668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07B63-BD23-44F8-BA5A-5F492BC71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0967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23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0967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C0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19401"/>
            <a:ext cx="10358120" cy="3323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www.huawei.com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7164" y="5577840"/>
            <a:ext cx="821436" cy="8214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16024"/>
            <a:ext cx="12191999" cy="4288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7347" y="6467408"/>
            <a:ext cx="32804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Copyright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2018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©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Huawei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Technologies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Co.,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Ltd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400" y="1600200"/>
            <a:ext cx="66294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spc="-5" dirty="0">
                <a:solidFill>
                  <a:srgbClr val="FFFFFF"/>
                </a:solidFill>
              </a:rPr>
              <a:t>Session</a:t>
            </a:r>
            <a:r>
              <a:rPr lang="en-US" sz="3600" spc="-30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</a:rPr>
              <a:t>2</a:t>
            </a:r>
            <a:r>
              <a:rPr lang="en-US" sz="3600" spc="-35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</a:rPr>
              <a:t>-</a:t>
            </a:r>
            <a:r>
              <a:rPr lang="en-US" sz="3600" spc="-15" dirty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Programming</a:t>
            </a:r>
            <a:r>
              <a:rPr sz="36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Basics</a:t>
            </a:r>
            <a:endParaRPr sz="3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26197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86F91A1-E84D-8270-A566-79796CB87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="" xmlns:a16="http://schemas.microsoft.com/office/drawing/2014/main" id="{825F546F-E828-1B16-FA0A-D695FD04394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0820400" y="6491790"/>
            <a:ext cx="125882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Page</a:t>
            </a:r>
            <a:r>
              <a:rPr spc="-60" dirty="0"/>
              <a:t> </a:t>
            </a:r>
            <a:fld id="{81D60167-4931-47E6-BA6A-407CBD079E47}" type="slidenum">
              <a:rPr dirty="0"/>
              <a:pPr marL="12700">
                <a:lnSpc>
                  <a:spcPts val="1425"/>
                </a:lnSpc>
              </a:pPr>
              <a:t>10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5F21A01-AE6E-DFF4-9DA1-CF6418F539B2}"/>
              </a:ext>
            </a:extLst>
          </p:cNvPr>
          <p:cNvSpPr txBox="1"/>
          <p:nvPr/>
        </p:nvSpPr>
        <p:spPr>
          <a:xfrm>
            <a:off x="5944479" y="0"/>
            <a:ext cx="6114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تحديد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الرقم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الزوجي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أو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الفردي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01C988-E497-F727-3F9E-29E33738490F}"/>
              </a:ext>
            </a:extLst>
          </p:cNvPr>
          <p:cNvSpPr txBox="1"/>
          <p:nvPr/>
        </p:nvSpPr>
        <p:spPr>
          <a:xfrm>
            <a:off x="152400" y="423208"/>
            <a:ext cx="61140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number = int(input("</a:t>
            </a:r>
            <a:r>
              <a:rPr lang="en-US" sz="2400" dirty="0" err="1"/>
              <a:t>أدخل</a:t>
            </a:r>
            <a:r>
              <a:rPr lang="en-US" sz="2400" dirty="0"/>
              <a:t> </a:t>
            </a:r>
            <a:r>
              <a:rPr lang="en-US" sz="2400" dirty="0" err="1"/>
              <a:t>رقمًا</a:t>
            </a:r>
            <a:r>
              <a:rPr lang="en-US" sz="2400" dirty="0"/>
              <a:t>: "))</a:t>
            </a:r>
          </a:p>
          <a:p>
            <a:r>
              <a:rPr lang="en-US" sz="2400" dirty="0"/>
              <a:t>if number % 2 == 0:</a:t>
            </a:r>
          </a:p>
          <a:p>
            <a:r>
              <a:rPr lang="en-US" sz="2400" dirty="0"/>
              <a:t>    print(</a:t>
            </a:r>
            <a:r>
              <a:rPr lang="en-US" sz="2400" dirty="0" err="1"/>
              <a:t>f"الرقم</a:t>
            </a:r>
            <a:r>
              <a:rPr lang="en-US" sz="2400" dirty="0"/>
              <a:t> {number} </a:t>
            </a:r>
            <a:r>
              <a:rPr lang="en-US" sz="2400" dirty="0" err="1"/>
              <a:t>زوجي</a:t>
            </a:r>
            <a:r>
              <a:rPr lang="en-US" sz="2400" dirty="0"/>
              <a:t>.")</a:t>
            </a:r>
          </a:p>
          <a:p>
            <a:r>
              <a:rPr lang="en-US" sz="2400" dirty="0"/>
              <a:t>else:</a:t>
            </a:r>
          </a:p>
          <a:p>
            <a:r>
              <a:rPr lang="en-US" sz="2400" dirty="0"/>
              <a:t>    print(</a:t>
            </a:r>
            <a:r>
              <a:rPr lang="en-US" sz="2400" dirty="0" err="1"/>
              <a:t>f"الرقم</a:t>
            </a:r>
            <a:r>
              <a:rPr lang="en-US" sz="2400" dirty="0"/>
              <a:t> {number} </a:t>
            </a:r>
            <a:r>
              <a:rPr lang="en-US" sz="2400" dirty="0" err="1"/>
              <a:t>فردي</a:t>
            </a:r>
            <a:r>
              <a:rPr lang="en-US" sz="2400" dirty="0"/>
              <a:t>.")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09600"/>
            <a:ext cx="6096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44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73" y="-381000"/>
            <a:ext cx="2563427" cy="1091528"/>
          </a:xfrm>
          <a:prstGeom prst="rect">
            <a:avLst/>
          </a:prstGeom>
        </p:spPr>
        <p:txBody>
          <a:bodyPr vert="horz" wrap="square" lIns="0" tIns="410412" rIns="0" bIns="0" rtlCol="0">
            <a:spAutoFit/>
          </a:bodyPr>
          <a:lstStyle/>
          <a:p>
            <a:pPr marL="147320">
              <a:spcBef>
                <a:spcPts val="105"/>
              </a:spcBef>
            </a:pPr>
            <a:r>
              <a:rPr dirty="0"/>
              <a:t>Hands</a:t>
            </a:r>
            <a:r>
              <a:rPr spc="-50" dirty="0"/>
              <a:t> </a:t>
            </a:r>
            <a:r>
              <a:rPr spc="-25" dirty="0"/>
              <a:t>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144000" y="6480532"/>
            <a:ext cx="28041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Page</a:t>
            </a:r>
            <a:r>
              <a:rPr spc="-25" dirty="0"/>
              <a:t> </a:t>
            </a:r>
            <a:fld id="{81D60167-4931-47E6-BA6A-407CBD079E47}" type="slidenum">
              <a:rPr spc="-25" dirty="0"/>
              <a:pPr marL="12700">
                <a:lnSpc>
                  <a:spcPts val="1425"/>
                </a:lnSpc>
              </a:pPr>
              <a:t>11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00488" y="1143000"/>
            <a:ext cx="5469255" cy="19357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Task1: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755"/>
              </a:spcBef>
            </a:pPr>
            <a:r>
              <a:rPr sz="2000" dirty="0">
                <a:latin typeface="Calibri"/>
                <a:cs typeface="Calibri"/>
              </a:rPr>
              <a:t>Create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1,2,3,”Ahmed”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764"/>
              </a:spcBef>
            </a:pPr>
            <a:r>
              <a:rPr sz="2000" dirty="0">
                <a:latin typeface="Calibri"/>
                <a:cs typeface="Calibri"/>
              </a:rPr>
              <a:t>Modify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third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50.2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755"/>
              </a:spcBef>
            </a:pPr>
            <a:r>
              <a:rPr sz="2000" dirty="0">
                <a:latin typeface="Calibri"/>
                <a:cs typeface="Calibri"/>
              </a:rPr>
              <a:t>Convert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 smtClean="0">
                <a:latin typeface="Calibri"/>
                <a:cs typeface="Calibri"/>
              </a:rPr>
              <a:t>tuple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22217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13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7751" y="2383785"/>
            <a:ext cx="2393315" cy="130556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R="1905" algn="ctr">
              <a:spcBef>
                <a:spcPts val="1535"/>
              </a:spcBef>
            </a:pPr>
            <a:r>
              <a:rPr sz="4100" dirty="0"/>
              <a:t>Thanks</a:t>
            </a:r>
            <a:endParaRPr sz="4100"/>
          </a:p>
          <a:p>
            <a:pPr algn="ctr">
              <a:spcBef>
                <a:spcPts val="840"/>
              </a:spcBef>
            </a:pPr>
            <a:r>
              <a:rPr sz="2400" spc="-5" dirty="0">
                <a:solidFill>
                  <a:srgbClr val="666666"/>
                </a:solidFill>
                <a:hlinkClick r:id="rId2"/>
              </a:rPr>
              <a:t>www.huawei.com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59877"/>
            <a:ext cx="10668000" cy="914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265920" y="6592492"/>
            <a:ext cx="28041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Page</a:t>
            </a:r>
            <a:r>
              <a:rPr spc="-60" dirty="0"/>
              <a:t> </a:t>
            </a:r>
            <a:fld id="{81D60167-4931-47E6-BA6A-407CBD079E47}" type="slidenum">
              <a:rPr dirty="0"/>
              <a:pPr marL="12700">
                <a:lnSpc>
                  <a:spcPts val="1425"/>
                </a:lnSpc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96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609677"/>
            <a:ext cx="535691" cy="5370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10358120" cy="1153135"/>
          </a:xfrm>
          <a:prstGeom prst="rect">
            <a:avLst/>
          </a:prstGeom>
        </p:spPr>
        <p:txBody>
          <a:bodyPr vert="horz" wrap="square" lIns="0" tIns="471423" rIns="0" bIns="0" rtlCol="0">
            <a:spAutoFit/>
          </a:bodyPr>
          <a:lstStyle/>
          <a:p>
            <a:pPr marL="804545">
              <a:spcBef>
                <a:spcPts val="105"/>
              </a:spcBef>
            </a:pPr>
            <a:r>
              <a:rPr spc="-10" dirty="0">
                <a:latin typeface="Arial MT"/>
                <a:cs typeface="Arial MT"/>
              </a:rPr>
              <a:t>Contents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220200" y="6525753"/>
            <a:ext cx="28041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Page</a:t>
            </a:r>
            <a:r>
              <a:rPr spc="-25" dirty="0"/>
              <a:t> </a:t>
            </a:r>
            <a:fld id="{81D60167-4931-47E6-BA6A-407CBD079E47}" type="slidenum">
              <a:rPr spc="-25" dirty="0"/>
              <a:pPr marL="12700">
                <a:lnSpc>
                  <a:spcPts val="1425"/>
                </a:lnSpc>
              </a:pPr>
              <a:t>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38344" y="6629400"/>
            <a:ext cx="39014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Copyright</a:t>
            </a:r>
            <a:r>
              <a:rPr spc="-40" dirty="0"/>
              <a:t> </a:t>
            </a:r>
            <a:r>
              <a:rPr dirty="0"/>
              <a:t>Huawei</a:t>
            </a:r>
            <a:r>
              <a:rPr spc="-5" dirty="0"/>
              <a:t> </a:t>
            </a:r>
            <a:r>
              <a:rPr spc="-10" dirty="0"/>
              <a:t>Technologies</a:t>
            </a:r>
            <a:r>
              <a:rPr spc="-15" dirty="0"/>
              <a:t> </a:t>
            </a:r>
            <a:r>
              <a:rPr dirty="0"/>
              <a:t>Co.,</a:t>
            </a:r>
            <a:r>
              <a:rPr spc="-10" dirty="0"/>
              <a:t> </a:t>
            </a:r>
            <a:r>
              <a:rPr spc="-25" dirty="0"/>
              <a:t>Ltd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89661" y="1468433"/>
            <a:ext cx="10358120" cy="42684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6565">
              <a:spcBef>
                <a:spcPts val="105"/>
              </a:spcBef>
              <a:buAutoNum type="arabicPeriod"/>
              <a:tabLst>
                <a:tab pos="469265" algn="l"/>
              </a:tabLst>
            </a:pPr>
            <a:r>
              <a:rPr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spc="-10" dirty="0"/>
              <a:t>Python</a:t>
            </a:r>
          </a:p>
          <a:p>
            <a:pPr>
              <a:spcBef>
                <a:spcPts val="195"/>
              </a:spcBef>
              <a:buAutoNum type="arabicPeriod"/>
            </a:pPr>
            <a:endParaRPr spc="-10" dirty="0"/>
          </a:p>
          <a:p>
            <a:pPr marL="414655" indent="-401955">
              <a:buClr>
                <a:srgbClr val="FF0909"/>
              </a:buClr>
              <a:buAutoNum type="arabicPeriod"/>
              <a:tabLst>
                <a:tab pos="414655" algn="l"/>
              </a:tabLst>
            </a:pP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Lists</a:t>
            </a:r>
            <a:r>
              <a:rPr sz="22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2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Arial"/>
                <a:cs typeface="Arial"/>
              </a:rPr>
              <a:t>Tuples</a:t>
            </a:r>
            <a:endParaRPr sz="2200" dirty="0">
              <a:latin typeface="Arial"/>
              <a:cs typeface="Arial"/>
            </a:endParaRPr>
          </a:p>
          <a:p>
            <a:pPr marL="469265" indent="-456565">
              <a:spcBef>
                <a:spcPts val="1320"/>
              </a:spcBef>
              <a:buAutoNum type="arabicPeriod"/>
              <a:tabLst>
                <a:tab pos="469265" algn="l"/>
              </a:tabLst>
            </a:pPr>
            <a:r>
              <a:rPr spc="-10" dirty="0"/>
              <a:t>Strings</a:t>
            </a:r>
          </a:p>
          <a:p>
            <a:pPr marL="469265" indent="-456565">
              <a:spcBef>
                <a:spcPts val="1620"/>
              </a:spcBef>
              <a:buAutoNum type="arabicPeriod"/>
              <a:tabLst>
                <a:tab pos="469265" algn="l"/>
              </a:tabLst>
            </a:pPr>
            <a:r>
              <a:rPr spc="-10" dirty="0"/>
              <a:t>Dictionaries</a:t>
            </a:r>
          </a:p>
          <a:p>
            <a:pPr marL="469265" indent="-456565">
              <a:spcBef>
                <a:spcPts val="1620"/>
              </a:spcBef>
              <a:buAutoNum type="arabicPeriod"/>
              <a:tabLst>
                <a:tab pos="469265" algn="l"/>
              </a:tabLst>
            </a:pPr>
            <a:r>
              <a:rPr spc="-10" dirty="0"/>
              <a:t>Conditional</a:t>
            </a:r>
            <a:r>
              <a:rPr spc="-5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Looping</a:t>
            </a:r>
            <a:r>
              <a:rPr spc="-30" dirty="0"/>
              <a:t> </a:t>
            </a:r>
            <a:r>
              <a:rPr spc="-10" dirty="0"/>
              <a:t>Statements</a:t>
            </a:r>
          </a:p>
          <a:p>
            <a:pPr marL="469265" indent="-456565">
              <a:spcBef>
                <a:spcPts val="1620"/>
              </a:spcBef>
              <a:buAutoNum type="arabicPeriod"/>
              <a:tabLst>
                <a:tab pos="469265" algn="l"/>
              </a:tabLst>
            </a:pPr>
            <a:r>
              <a:rPr spc="-10" dirty="0"/>
              <a:t>Functions</a:t>
            </a:r>
          </a:p>
          <a:p>
            <a:pPr marL="469265" indent="-456565">
              <a:spcBef>
                <a:spcPts val="1625"/>
              </a:spcBef>
              <a:buAutoNum type="arabicPeriod"/>
              <a:tabLst>
                <a:tab pos="469265" algn="l"/>
              </a:tabLst>
            </a:pPr>
            <a:r>
              <a:rPr spc="-10" dirty="0"/>
              <a:t>Object-</a:t>
            </a:r>
            <a:r>
              <a:rPr dirty="0"/>
              <a:t>Oriented</a:t>
            </a:r>
            <a:r>
              <a:rPr spc="-50" dirty="0"/>
              <a:t> </a:t>
            </a:r>
            <a:r>
              <a:rPr spc="-10" dirty="0"/>
              <a:t>Programming</a:t>
            </a:r>
          </a:p>
          <a:p>
            <a:pPr marL="469265" indent="-456565">
              <a:spcBef>
                <a:spcPts val="1620"/>
              </a:spcBef>
              <a:buAutoNum type="arabicPeriod"/>
              <a:tabLst>
                <a:tab pos="469265" algn="l"/>
              </a:tabLst>
            </a:pPr>
            <a:r>
              <a:rPr dirty="0"/>
              <a:t>Date</a:t>
            </a:r>
            <a:r>
              <a:rPr spc="-3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20" dirty="0"/>
              <a:t>Time</a:t>
            </a:r>
            <a:endParaRPr spc="-10" dirty="0"/>
          </a:p>
          <a:p>
            <a:pPr marL="469265" indent="-456565">
              <a:spcBef>
                <a:spcPts val="1620"/>
              </a:spcBef>
              <a:buAutoNum type="arabicPeriod"/>
              <a:tabLst>
                <a:tab pos="469265" algn="l"/>
              </a:tabLst>
            </a:pPr>
            <a:r>
              <a:rPr dirty="0"/>
              <a:t>File</a:t>
            </a:r>
            <a:r>
              <a:rPr spc="-30" dirty="0"/>
              <a:t> </a:t>
            </a:r>
            <a:r>
              <a:rPr spc="-10" dirty="0"/>
              <a:t>Manipulation</a:t>
            </a:r>
          </a:p>
        </p:txBody>
      </p:sp>
    </p:spTree>
    <p:extLst>
      <p:ext uri="{BB962C8B-B14F-4D97-AF65-F5344CB8AC3E}">
        <p14:creationId xmlns:p14="http://schemas.microsoft.com/office/powerpoint/2010/main" val="1187909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799" y="-319943"/>
            <a:ext cx="4857861" cy="985346"/>
          </a:xfrm>
          <a:prstGeom prst="rect">
            <a:avLst/>
          </a:prstGeom>
        </p:spPr>
        <p:txBody>
          <a:bodyPr vert="horz" wrap="square" lIns="0" tIns="427177" rIns="0" bIns="0" rtlCol="0">
            <a:spAutoFit/>
          </a:bodyPr>
          <a:lstStyle/>
          <a:p>
            <a:pPr marL="106680" algn="r">
              <a:spcBef>
                <a:spcPts val="105"/>
              </a:spcBef>
            </a:pPr>
            <a:r>
              <a:rPr lang="en-US" sz="3600" spc="-10" dirty="0">
                <a:latin typeface="Arial MT"/>
                <a:cs typeface="Arial MT"/>
              </a:rPr>
              <a:t> </a:t>
            </a:r>
            <a:r>
              <a:rPr sz="3600" spc="-10" dirty="0" smtClean="0">
                <a:latin typeface="Arial MT"/>
                <a:cs typeface="Arial MT"/>
              </a:rPr>
              <a:t>Tuples</a:t>
            </a:r>
            <a:endParaRPr sz="3600" spc="-1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220200" y="6557476"/>
            <a:ext cx="28041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Page</a:t>
            </a:r>
            <a:r>
              <a:rPr spc="-25" dirty="0"/>
              <a:t> </a:t>
            </a:r>
            <a:fld id="{81D60167-4931-47E6-BA6A-407CBD079E47}" type="slidenum">
              <a:rPr spc="-25" dirty="0"/>
              <a:pPr marL="12700">
                <a:lnSpc>
                  <a:spcPts val="1425"/>
                </a:lnSpc>
              </a:pPr>
              <a:t>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876800" y="876884"/>
            <a:ext cx="7147560" cy="40761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r"/>
            <a:r>
              <a:rPr lang="en-US" sz="2000" b="1" dirty="0" smtClean="0"/>
              <a:t>Tuples</a:t>
            </a:r>
            <a:r>
              <a:rPr lang="en-US" sz="2000" dirty="0" smtClean="0"/>
              <a:t> </a:t>
            </a:r>
            <a:r>
              <a:rPr lang="ar-EG" sz="2000" dirty="0" smtClean="0"/>
              <a:t>هي نوع من أنواع البيانات في لغة </a:t>
            </a:r>
            <a:r>
              <a:rPr lang="ar-EG" sz="2000" b="1" dirty="0" smtClean="0"/>
              <a:t>بايثون</a:t>
            </a:r>
            <a:r>
              <a:rPr lang="ar-EG" sz="2000" dirty="0" smtClean="0"/>
              <a:t> تُستخدم لتخزين مجموعة من العناصر (قيم متعددة) في كائن واحد. تشبه القوائم (</a:t>
            </a:r>
            <a:r>
              <a:rPr lang="en-US" sz="2000" b="1" dirty="0" smtClean="0"/>
              <a:t>Lists</a:t>
            </a:r>
            <a:r>
              <a:rPr lang="en-US" sz="2000" dirty="0" smtClean="0"/>
              <a:t>) </a:t>
            </a:r>
            <a:r>
              <a:rPr lang="ar-EG" sz="2000" dirty="0" smtClean="0"/>
              <a:t>إلى حد كبير، ولكنها تختلف عنها في كونها </a:t>
            </a:r>
            <a:r>
              <a:rPr lang="ar-EG" sz="2000" b="1" dirty="0" smtClean="0"/>
              <a:t>غير قابلة للتغيير (</a:t>
            </a:r>
            <a:r>
              <a:rPr lang="en-US" sz="2000" b="1" dirty="0" smtClean="0"/>
              <a:t>Immutable)</a:t>
            </a:r>
            <a:r>
              <a:rPr lang="en-US" sz="2000" dirty="0" smtClean="0"/>
              <a:t>، </a:t>
            </a:r>
            <a:r>
              <a:rPr lang="ar-EG" sz="2000" dirty="0" smtClean="0"/>
              <a:t>أي لا يمكن تعديل محتوياتها بعد إنشائها.</a:t>
            </a:r>
            <a:endParaRPr lang="en-US" sz="2000" dirty="0" smtClean="0"/>
          </a:p>
          <a:p>
            <a:pPr algn="r"/>
            <a:endParaRPr lang="en-US" sz="2000" dirty="0"/>
          </a:p>
          <a:p>
            <a:pPr algn="r"/>
            <a:r>
              <a:rPr lang="ar-EG" sz="2400" b="1" dirty="0"/>
              <a:t>خصائص</a:t>
            </a:r>
            <a:r>
              <a:rPr lang="ar-EG" sz="2000" dirty="0"/>
              <a:t> </a:t>
            </a:r>
            <a:r>
              <a:rPr lang="ar-EG" sz="2000" dirty="0" smtClean="0"/>
              <a:t>الـ</a:t>
            </a:r>
            <a:endParaRPr lang="en-US" sz="2000" dirty="0" smtClean="0"/>
          </a:p>
          <a:p>
            <a:pPr algn="r"/>
            <a:r>
              <a:rPr lang="en-US" sz="2000" dirty="0"/>
              <a:t>Tuples</a:t>
            </a:r>
            <a:r>
              <a:rPr lang="en-US" sz="2000" dirty="0" smtClean="0"/>
              <a:t>  </a:t>
            </a:r>
            <a:endParaRPr lang="en-US" sz="2000" dirty="0"/>
          </a:p>
          <a:p>
            <a:pPr algn="r"/>
            <a:r>
              <a:rPr lang="ar-EG" sz="2000" dirty="0" smtClean="0"/>
              <a:t>غير </a:t>
            </a:r>
            <a:r>
              <a:rPr lang="ar-EG" sz="2000" dirty="0"/>
              <a:t>قابلة </a:t>
            </a:r>
            <a:r>
              <a:rPr lang="ar-EG" sz="2000" dirty="0" smtClean="0"/>
              <a:t>للتغيير</a:t>
            </a:r>
            <a:endParaRPr lang="ar-EG" sz="2000" dirty="0"/>
          </a:p>
          <a:p>
            <a:pPr algn="r"/>
            <a:r>
              <a:rPr lang="ar-EG" sz="2000" dirty="0"/>
              <a:t>لا يمكنك إضافة أو حذف عناصر بعد إنشاء الـ </a:t>
            </a:r>
            <a:r>
              <a:rPr lang="en-US" sz="2000" dirty="0"/>
              <a:t>Tuple.</a:t>
            </a:r>
          </a:p>
          <a:p>
            <a:pPr algn="r"/>
            <a:r>
              <a:rPr lang="ar-EG" sz="2000" dirty="0"/>
              <a:t>تسمح بتكرار العناصر:</a:t>
            </a:r>
          </a:p>
          <a:p>
            <a:pPr algn="r"/>
            <a:r>
              <a:rPr lang="ar-EG" sz="2000" dirty="0"/>
              <a:t>يمكن أن تحتوي على عناصر مكررة.</a:t>
            </a:r>
          </a:p>
          <a:p>
            <a:pPr algn="r"/>
            <a:r>
              <a:rPr lang="ar-EG" sz="2000" dirty="0"/>
              <a:t>تدعم الأنواع المختلفة:</a:t>
            </a:r>
          </a:p>
          <a:p>
            <a:pPr algn="r"/>
            <a:r>
              <a:rPr lang="ar-EG" sz="2000" dirty="0"/>
              <a:t>يمكن أن تحتوي على بيانات من أنواع مختلفة (مثل أرقام، نصوص، قوائم، وغيرها).</a:t>
            </a:r>
          </a:p>
          <a:p>
            <a:pPr algn="r"/>
            <a:r>
              <a:rPr lang="ar-EG" sz="2000" dirty="0"/>
              <a:t>ترتيب العناصر </a:t>
            </a:r>
            <a:r>
              <a:rPr lang="ar-EG" sz="2000" dirty="0" smtClean="0"/>
              <a:t>داخله يظل </a:t>
            </a:r>
            <a:r>
              <a:rPr lang="ar-EG" sz="2000" dirty="0"/>
              <a:t>كما هو.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1146457" y="5049295"/>
            <a:ext cx="10455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ar-EG" b="1" dirty="0" smtClean="0"/>
              <a:t>كيفية إنشاء</a:t>
            </a:r>
          </a:p>
          <a:p>
            <a:pPr algn="r"/>
            <a:r>
              <a:rPr lang="en-US" b="1" dirty="0"/>
              <a:t>Tuple</a:t>
            </a:r>
          </a:p>
          <a:p>
            <a:pPr algn="r"/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7772400" y="5510960"/>
            <a:ext cx="4122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</a:t>
            </a:r>
            <a:r>
              <a:rPr lang="en-US" dirty="0" err="1"/>
              <a:t>إنشاء</a:t>
            </a:r>
            <a:r>
              <a:rPr lang="en-US" dirty="0"/>
              <a:t> Tuple</a:t>
            </a:r>
          </a:p>
          <a:p>
            <a:r>
              <a:rPr lang="en-US" dirty="0" err="1"/>
              <a:t>my_tuple</a:t>
            </a:r>
            <a:r>
              <a:rPr lang="en-US" dirty="0"/>
              <a:t> = (1, 2, 3, "Hello", True)</a:t>
            </a:r>
          </a:p>
          <a:p>
            <a:r>
              <a:rPr lang="en-US" dirty="0"/>
              <a:t>print(</a:t>
            </a:r>
            <a:r>
              <a:rPr lang="en-US" dirty="0" err="1"/>
              <a:t>my_tuple</a:t>
            </a:r>
            <a:r>
              <a:rPr lang="en-US" dirty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" y="179306"/>
            <a:ext cx="4632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EG" b="1" dirty="0"/>
              <a:t>الوصول إلى العناصر</a:t>
            </a:r>
          </a:p>
          <a:p>
            <a:pPr algn="r"/>
            <a:r>
              <a:rPr lang="ar-EG" dirty="0" smtClean="0"/>
              <a:t>يمكنك </a:t>
            </a:r>
            <a:r>
              <a:rPr lang="ar-EG" dirty="0"/>
              <a:t>الوصول إلى العناصر باستخدام </a:t>
            </a:r>
            <a:r>
              <a:rPr lang="ar-EG" b="1" dirty="0"/>
              <a:t>الفهارس </a:t>
            </a:r>
            <a:endParaRPr lang="ar-EG" b="1" dirty="0" smtClean="0"/>
          </a:p>
          <a:p>
            <a:pPr algn="r"/>
            <a:r>
              <a:rPr lang="ar-EG" b="1" dirty="0"/>
              <a:t>)</a:t>
            </a:r>
            <a:r>
              <a:rPr lang="en-US" b="1" dirty="0" smtClean="0"/>
              <a:t>Indexes</a:t>
            </a:r>
            <a:r>
              <a:rPr lang="en-US" b="1" dirty="0"/>
              <a:t>)</a:t>
            </a:r>
            <a:r>
              <a:rPr lang="en-US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40" y="685800"/>
            <a:ext cx="4632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my_tuple</a:t>
            </a:r>
            <a:r>
              <a:rPr lang="en-US" dirty="0"/>
              <a:t> = (10, 20, 30, 40)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الوصول</a:t>
            </a:r>
            <a:r>
              <a:rPr lang="en-US" dirty="0"/>
              <a:t> </a:t>
            </a:r>
            <a:r>
              <a:rPr lang="en-US" dirty="0" err="1"/>
              <a:t>إلى</a:t>
            </a:r>
            <a:r>
              <a:rPr lang="en-US" dirty="0"/>
              <a:t> </a:t>
            </a:r>
            <a:r>
              <a:rPr lang="en-US" dirty="0" err="1"/>
              <a:t>العنصر</a:t>
            </a:r>
            <a:r>
              <a:rPr lang="en-US" dirty="0"/>
              <a:t> </a:t>
            </a:r>
            <a:r>
              <a:rPr lang="en-US" dirty="0" err="1"/>
              <a:t>الأول</a:t>
            </a:r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my_tuple</a:t>
            </a:r>
            <a:r>
              <a:rPr lang="en-US" dirty="0"/>
              <a:t>[0])  # </a:t>
            </a:r>
            <a:r>
              <a:rPr lang="en-US" dirty="0" err="1"/>
              <a:t>الناتج</a:t>
            </a:r>
            <a:r>
              <a:rPr lang="en-US" dirty="0"/>
              <a:t>: 10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الوصول</a:t>
            </a:r>
            <a:r>
              <a:rPr lang="en-US" dirty="0"/>
              <a:t> </a:t>
            </a:r>
            <a:r>
              <a:rPr lang="en-US" dirty="0" err="1"/>
              <a:t>إلى</a:t>
            </a:r>
            <a:r>
              <a:rPr lang="en-US" dirty="0"/>
              <a:t> </a:t>
            </a:r>
            <a:r>
              <a:rPr lang="en-US" dirty="0" err="1"/>
              <a:t>العنصر</a:t>
            </a:r>
            <a:r>
              <a:rPr lang="en-US" dirty="0"/>
              <a:t> </a:t>
            </a:r>
            <a:r>
              <a:rPr lang="en-US" dirty="0" err="1"/>
              <a:t>الأخير</a:t>
            </a:r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my_tuple</a:t>
            </a:r>
            <a:r>
              <a:rPr lang="en-US" dirty="0"/>
              <a:t>[-1])  # </a:t>
            </a:r>
            <a:r>
              <a:rPr lang="en-US" dirty="0" err="1"/>
              <a:t>الناتج</a:t>
            </a:r>
            <a:r>
              <a:rPr lang="en-US" dirty="0"/>
              <a:t>: 40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3400" y="2286000"/>
            <a:ext cx="42672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 smtClean="0"/>
              <a:t>لماذا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نستخدم</a:t>
            </a:r>
            <a:r>
              <a:rPr lang="ar-EG" sz="2400" b="1" dirty="0" smtClean="0"/>
              <a:t>ه</a:t>
            </a:r>
            <a:r>
              <a:rPr lang="en-US" sz="2400" b="1" dirty="0" smtClean="0"/>
              <a:t>؟</a:t>
            </a:r>
            <a:endParaRPr lang="en-US" sz="2400" b="1" dirty="0"/>
          </a:p>
          <a:p>
            <a:pPr algn="r"/>
            <a:r>
              <a:rPr lang="en-US" dirty="0" err="1" smtClean="0"/>
              <a:t>الأداء</a:t>
            </a:r>
            <a:r>
              <a:rPr lang="en-US" dirty="0" smtClean="0"/>
              <a:t> (Performance)</a:t>
            </a:r>
          </a:p>
          <a:p>
            <a:pPr algn="r"/>
            <a:r>
              <a:rPr lang="en-US" dirty="0" err="1" smtClean="0"/>
              <a:t>اأسرع</a:t>
            </a:r>
            <a:r>
              <a:rPr lang="en-US" dirty="0" smtClean="0"/>
              <a:t> </a:t>
            </a:r>
            <a:r>
              <a:rPr lang="en-US" dirty="0" err="1" smtClean="0"/>
              <a:t>من</a:t>
            </a:r>
            <a:r>
              <a:rPr lang="en-US" dirty="0" smtClean="0"/>
              <a:t> </a:t>
            </a:r>
            <a:r>
              <a:rPr lang="en-US" dirty="0" err="1" smtClean="0"/>
              <a:t>القوائم</a:t>
            </a:r>
            <a:r>
              <a:rPr lang="en-US" dirty="0" smtClean="0"/>
              <a:t> </a:t>
            </a:r>
            <a:r>
              <a:rPr lang="en-US" dirty="0" err="1" smtClean="0"/>
              <a:t>لأنها</a:t>
            </a:r>
            <a:r>
              <a:rPr lang="en-US" dirty="0" smtClean="0"/>
              <a:t> </a:t>
            </a:r>
            <a:r>
              <a:rPr lang="en-US" dirty="0" err="1" smtClean="0"/>
              <a:t>غير</a:t>
            </a:r>
            <a:r>
              <a:rPr lang="en-US" dirty="0" smtClean="0"/>
              <a:t> </a:t>
            </a:r>
            <a:r>
              <a:rPr lang="en-US" dirty="0" err="1" smtClean="0"/>
              <a:t>قابلة</a:t>
            </a:r>
            <a:r>
              <a:rPr lang="en-US" dirty="0" smtClean="0"/>
              <a:t> </a:t>
            </a:r>
            <a:r>
              <a:rPr lang="en-US" dirty="0" err="1" smtClean="0"/>
              <a:t>للتغيير</a:t>
            </a:r>
            <a:r>
              <a:rPr lang="en-US" dirty="0" smtClean="0"/>
              <a:t>.</a:t>
            </a:r>
          </a:p>
          <a:p>
            <a:pPr algn="r"/>
            <a:r>
              <a:rPr lang="en-US" dirty="0" err="1" smtClean="0"/>
              <a:t>الحماية</a:t>
            </a:r>
            <a:r>
              <a:rPr lang="en-US" dirty="0"/>
              <a:t>:</a:t>
            </a:r>
          </a:p>
          <a:p>
            <a:pPr algn="r"/>
            <a:r>
              <a:rPr lang="en-US" dirty="0" err="1"/>
              <a:t>إذا</a:t>
            </a:r>
            <a:r>
              <a:rPr lang="en-US" dirty="0"/>
              <a:t> </a:t>
            </a:r>
            <a:r>
              <a:rPr lang="en-US" dirty="0" err="1"/>
              <a:t>كنت</a:t>
            </a:r>
            <a:r>
              <a:rPr lang="en-US" dirty="0"/>
              <a:t> </a:t>
            </a:r>
            <a:r>
              <a:rPr lang="en-US" dirty="0" err="1"/>
              <a:t>لا</a:t>
            </a:r>
            <a:r>
              <a:rPr lang="en-US" dirty="0"/>
              <a:t> </a:t>
            </a:r>
            <a:r>
              <a:rPr lang="en-US" dirty="0" err="1"/>
              <a:t>تريد</a:t>
            </a:r>
            <a:r>
              <a:rPr lang="en-US" dirty="0"/>
              <a:t> </a:t>
            </a:r>
            <a:r>
              <a:rPr lang="en-US" dirty="0" err="1"/>
              <a:t>تغيير</a:t>
            </a:r>
            <a:r>
              <a:rPr lang="en-US" dirty="0"/>
              <a:t> </a:t>
            </a:r>
            <a:r>
              <a:rPr lang="en-US" dirty="0" err="1"/>
              <a:t>البيانات</a:t>
            </a:r>
            <a:r>
              <a:rPr lang="en-US" dirty="0"/>
              <a:t>، </a:t>
            </a:r>
            <a:r>
              <a:rPr lang="en-US" dirty="0" err="1"/>
              <a:t>يمكنك</a:t>
            </a:r>
            <a:r>
              <a:rPr lang="en-US" dirty="0"/>
              <a:t> </a:t>
            </a:r>
            <a:r>
              <a:rPr lang="en-US" dirty="0" err="1"/>
              <a:t>استخدام</a:t>
            </a:r>
            <a:r>
              <a:rPr lang="en-US" dirty="0"/>
              <a:t> Tuples </a:t>
            </a:r>
            <a:r>
              <a:rPr lang="en-US" dirty="0" err="1"/>
              <a:t>لضمان</a:t>
            </a:r>
            <a:r>
              <a:rPr lang="en-US" dirty="0"/>
              <a:t> </a:t>
            </a:r>
            <a:r>
              <a:rPr lang="en-US" dirty="0" err="1" smtClean="0"/>
              <a:t>الثبات</a:t>
            </a:r>
            <a:endParaRPr lang="en-US" dirty="0" smtClean="0"/>
          </a:p>
          <a:p>
            <a:pPr algn="r"/>
            <a:r>
              <a:rPr lang="ar-EG" b="1" dirty="0"/>
              <a:t>متى تستخدم </a:t>
            </a:r>
            <a:r>
              <a:rPr lang="en-US" b="1" dirty="0"/>
              <a:t>Tuples؟</a:t>
            </a:r>
          </a:p>
          <a:p>
            <a:pPr algn="r"/>
            <a:r>
              <a:rPr lang="ar-EG" dirty="0"/>
              <a:t>عند التعامل مع بيانات ثابتة لا تحتاج إلى تعديل.</a:t>
            </a:r>
          </a:p>
          <a:p>
            <a:pPr algn="r"/>
            <a:r>
              <a:rPr lang="ar-EG" dirty="0"/>
              <a:t>عند الحاجة إلى الأداء السريع مقارنة بالقوائم.</a:t>
            </a:r>
          </a:p>
          <a:p>
            <a:pPr algn="r"/>
            <a:endParaRPr lang="en-US" dirty="0"/>
          </a:p>
        </p:txBody>
      </p:sp>
      <p:pic>
        <p:nvPicPr>
          <p:cNvPr id="1026" name="Picture 2" descr="C:\Users\PC-2024\Downloads\XYZ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76800"/>
            <a:ext cx="4191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86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80" y="-314191"/>
            <a:ext cx="10358120" cy="923791"/>
          </a:xfrm>
          <a:prstGeom prst="rect">
            <a:avLst/>
          </a:prstGeom>
        </p:spPr>
        <p:txBody>
          <a:bodyPr vert="horz" wrap="square" lIns="0" tIns="427177" rIns="0" bIns="0" rtlCol="0">
            <a:spAutoFit/>
          </a:bodyPr>
          <a:lstStyle/>
          <a:p>
            <a:pPr marL="106680">
              <a:spcBef>
                <a:spcPts val="105"/>
              </a:spcBef>
            </a:pPr>
            <a:r>
              <a:rPr sz="3200" dirty="0">
                <a:latin typeface="Arial MT"/>
                <a:cs typeface="Arial MT"/>
              </a:rPr>
              <a:t>Embedded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Functions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Tuples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9159240" y="6553200"/>
            <a:ext cx="28041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Page</a:t>
            </a:r>
            <a:r>
              <a:rPr spc="-25" dirty="0"/>
              <a:t> </a:t>
            </a:r>
            <a:fld id="{81D60167-4931-47E6-BA6A-407CBD079E47}" type="slidenum">
              <a:rPr spc="-25" dirty="0"/>
              <a:pPr marL="12700">
                <a:lnSpc>
                  <a:spcPts val="1425"/>
                </a:lnSpc>
              </a:pPr>
              <a:t>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852218"/>
            <a:ext cx="2501900" cy="13728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325" indent="-301625">
              <a:spcBef>
                <a:spcPts val="1655"/>
              </a:spcBef>
              <a:buClr>
                <a:srgbClr val="FF0000"/>
              </a:buClr>
              <a:buSzPct val="60000"/>
              <a:buFont typeface="Wingdings"/>
              <a:buChar char=""/>
              <a:tabLst>
                <a:tab pos="314325" algn="l"/>
              </a:tabLst>
            </a:pPr>
            <a:r>
              <a:rPr sz="2000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(tuple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4325" indent="-301625">
              <a:spcBef>
                <a:spcPts val="1670"/>
              </a:spcBef>
              <a:buClr>
                <a:srgbClr val="FF0000"/>
              </a:buClr>
              <a:buSzPct val="60000"/>
              <a:buFont typeface="Wingdings"/>
              <a:buChar char=""/>
              <a:tabLst>
                <a:tab pos="314325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max(tuple)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4325" indent="-301625">
              <a:spcBef>
                <a:spcPts val="1655"/>
              </a:spcBef>
              <a:buClr>
                <a:srgbClr val="FF0000"/>
              </a:buClr>
              <a:buSzPct val="60000"/>
              <a:buFont typeface="Wingdings"/>
              <a:buChar char=""/>
              <a:tabLst>
                <a:tab pos="314325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min(tuple</a:t>
            </a: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304800" y="2514600"/>
            <a:ext cx="11049000" cy="3010952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spcBef>
                <a:spcPts val="800"/>
              </a:spcBef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cn=('yi','er','san')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en=('one','two','three')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695"/>
              </a:spcBef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num=(1,2,3)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705"/>
              </a:spcBef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tmp=[cn,en,num,[1.1,2.2],'language']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700"/>
              </a:spcBef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&gt;&gt;&gt;print(tmp)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695"/>
              </a:spcBef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[('yi',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'er',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'san'),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('one',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'two',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'three'),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3),</a:t>
            </a:r>
            <a:r>
              <a:rPr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[1.1,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2.2],</a:t>
            </a:r>
            <a:r>
              <a:rPr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'language']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710"/>
              </a:spcBef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&gt;&gt;&gt;print(tmp[0])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('yi',</a:t>
            </a:r>
            <a:r>
              <a:rPr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'er',</a:t>
            </a:r>
            <a:r>
              <a:rPr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'san')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115560">
              <a:lnSpc>
                <a:spcPct val="126400"/>
              </a:lnSpc>
              <a:spcBef>
                <a:spcPts val="5"/>
              </a:spcBef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&gt;&gt;&gt;print(tmp[0][0][0]) 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757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590316"/>
            <a:ext cx="535691" cy="5370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2999" y="574040"/>
            <a:ext cx="3554983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-5" dirty="0"/>
              <a:t>Cont</a:t>
            </a:r>
            <a:r>
              <a:rPr spc="-15" dirty="0"/>
              <a:t>e</a:t>
            </a:r>
            <a:r>
              <a:rPr spc="-5" dirty="0"/>
              <a:t>nts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125200" y="6477000"/>
            <a:ext cx="87782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Page</a:t>
            </a:r>
            <a:r>
              <a:rPr spc="-60" dirty="0"/>
              <a:t> </a:t>
            </a:r>
            <a:fld id="{81D60167-4931-47E6-BA6A-407CBD079E47}" type="slidenum">
              <a:rPr dirty="0"/>
              <a:pPr marL="12700">
                <a:lnSpc>
                  <a:spcPts val="1425"/>
                </a:lnSpc>
              </a:pPr>
              <a:t>5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28600" y="6548514"/>
            <a:ext cx="39014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Copyright</a:t>
            </a:r>
            <a:r>
              <a:rPr spc="-40" dirty="0"/>
              <a:t> </a:t>
            </a:r>
            <a:r>
              <a:rPr spc="-5" dirty="0"/>
              <a:t>Huawei</a:t>
            </a:r>
            <a:r>
              <a:rPr spc="5" dirty="0"/>
              <a:t> </a:t>
            </a:r>
            <a:r>
              <a:rPr spc="-5" dirty="0"/>
              <a:t>Technologies</a:t>
            </a:r>
            <a:r>
              <a:rPr spc="-10" dirty="0"/>
              <a:t> </a:t>
            </a:r>
            <a:r>
              <a:rPr spc="-5" dirty="0"/>
              <a:t>Co.,</a:t>
            </a:r>
            <a:r>
              <a:rPr dirty="0"/>
              <a:t> </a:t>
            </a:r>
            <a:r>
              <a:rPr spc="-5" dirty="0"/>
              <a:t>Ltd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1600" y="1600200"/>
            <a:ext cx="5736590" cy="137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 indent="-402590">
              <a:spcBef>
                <a:spcPts val="100"/>
              </a:spcBef>
              <a:buClr>
                <a:srgbClr val="FF0909"/>
              </a:buClr>
              <a:buAutoNum type="arabicPeriod"/>
              <a:tabLst>
                <a:tab pos="414655" algn="l"/>
                <a:tab pos="41529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Conditional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Looping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Statements</a:t>
            </a:r>
            <a:endParaRPr sz="2400" dirty="0">
              <a:latin typeface="Arial"/>
              <a:cs typeface="Arial"/>
            </a:endParaRPr>
          </a:p>
          <a:p>
            <a:pPr marL="469265" indent="-457200">
              <a:spcBef>
                <a:spcPts val="15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pc="-5" dirty="0">
                <a:latin typeface="Arial MT"/>
                <a:cs typeface="Arial MT"/>
              </a:rPr>
              <a:t>Functions</a:t>
            </a:r>
            <a:endParaRPr dirty="0">
              <a:latin typeface="Arial MT"/>
              <a:cs typeface="Arial MT"/>
            </a:endParaRPr>
          </a:p>
          <a:p>
            <a:pPr>
              <a:spcBef>
                <a:spcPts val="10"/>
              </a:spcBef>
              <a:buAutoNum type="arabicPeriod"/>
            </a:pPr>
            <a:endParaRPr sz="1650" dirty="0">
              <a:latin typeface="Arial MT"/>
              <a:cs typeface="Arial MT"/>
            </a:endParaRPr>
          </a:p>
          <a:p>
            <a:pPr marL="469265" indent="-457200"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pc="-5" dirty="0">
                <a:latin typeface="Arial MT"/>
                <a:cs typeface="Arial MT"/>
              </a:rPr>
              <a:t>Object-Oriented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Programming</a:t>
            </a:r>
            <a:endParaRPr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05458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00" y="945248"/>
            <a:ext cx="8470900" cy="1340752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14325" indent="-302260">
              <a:spcBef>
                <a:spcPts val="1055"/>
              </a:spcBef>
              <a:buClr>
                <a:srgbClr val="FF0000"/>
              </a:buClr>
              <a:buSzPct val="60000"/>
              <a:buFont typeface="Wingdings"/>
              <a:buChar char=""/>
              <a:tabLst>
                <a:tab pos="314325" algn="l"/>
                <a:tab pos="314960" algn="l"/>
              </a:tabLst>
            </a:pPr>
            <a:r>
              <a:rPr sz="2000" dirty="0">
                <a:latin typeface="Arial MT"/>
                <a:cs typeface="Arial MT"/>
              </a:rPr>
              <a:t>Python </a:t>
            </a:r>
            <a:r>
              <a:rPr lang="ar-EG" sz="2000" dirty="0">
                <a:latin typeface="Arial MT"/>
                <a:cs typeface="Arial MT"/>
              </a:rPr>
              <a:t>يدعم ثلاثة هياكل التحكم </a:t>
            </a:r>
            <a:r>
              <a:rPr sz="2000" dirty="0" smtClean="0">
                <a:latin typeface="Arial MT"/>
                <a:cs typeface="Arial MT"/>
              </a:rPr>
              <a:t>:</a:t>
            </a:r>
            <a:r>
              <a:rPr sz="2000" spc="-40" dirty="0" smtClean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 smtClean="0">
                <a:latin typeface="Arial MT"/>
                <a:cs typeface="Arial MT"/>
              </a:rPr>
              <a:t>while</a:t>
            </a:r>
            <a:r>
              <a:rPr lang="en-US" sz="2000" spc="-5" dirty="0" smtClean="0">
                <a:latin typeface="Arial MT"/>
                <a:cs typeface="Arial MT"/>
              </a:rPr>
              <a:t>.</a:t>
            </a:r>
          </a:p>
          <a:p>
            <a:pPr marL="314325" indent="-302260">
              <a:spcBef>
                <a:spcPts val="1055"/>
              </a:spcBef>
              <a:buClr>
                <a:srgbClr val="FF0000"/>
              </a:buClr>
              <a:buSzPct val="60000"/>
              <a:buFont typeface="Wingdings"/>
              <a:buChar char=""/>
              <a:tabLst>
                <a:tab pos="314325" algn="l"/>
                <a:tab pos="314960" algn="l"/>
              </a:tabLst>
            </a:pPr>
            <a:r>
              <a:rPr sz="2000" dirty="0" smtClean="0">
                <a:latin typeface="Arial MT"/>
                <a:cs typeface="Arial MT"/>
              </a:rPr>
              <a:t>In</a:t>
            </a:r>
            <a:r>
              <a:rPr sz="2000" spc="-20" dirty="0" smtClean="0">
                <a:latin typeface="Arial MT"/>
                <a:cs typeface="Arial MT"/>
              </a:rPr>
              <a:t> </a:t>
            </a:r>
            <a:r>
              <a:rPr sz="2000" dirty="0" smtClean="0">
                <a:latin typeface="Arial MT"/>
                <a:cs typeface="Arial MT"/>
              </a:rPr>
              <a:t>Python</a:t>
            </a:r>
            <a:r>
              <a:rPr sz="2000" spc="-5" dirty="0" smtClean="0">
                <a:latin typeface="Arial MT"/>
                <a:cs typeface="Arial MT"/>
              </a:rPr>
              <a:t>,</a:t>
            </a:r>
            <a:r>
              <a:rPr sz="2000" spc="-45" dirty="0" smtClean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statements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lang="ar-EG" sz="2000" spc="-50" dirty="0">
                <a:latin typeface="Arial MT"/>
                <a:cs typeface="Arial MT"/>
              </a:rPr>
              <a:t>تستخدم للتحكم في تنفيذ برامج التحكم</a:t>
            </a:r>
            <a:r>
              <a:rPr lang="ar-EG" sz="2000" spc="-50" dirty="0" smtClean="0">
                <a:latin typeface="Arial MT"/>
                <a:cs typeface="Arial MT"/>
              </a:rPr>
              <a:t>،</a:t>
            </a:r>
          </a:p>
          <a:p>
            <a:pPr marL="12065" algn="r">
              <a:spcBef>
                <a:spcPts val="1055"/>
              </a:spcBef>
              <a:buClr>
                <a:srgbClr val="FF0000"/>
              </a:buClr>
              <a:buSzPct val="60000"/>
              <a:tabLst>
                <a:tab pos="314325" algn="l"/>
                <a:tab pos="314960" algn="l"/>
              </a:tabLst>
            </a:pPr>
            <a:r>
              <a:rPr lang="ar-EG" sz="2000" spc="-50" dirty="0">
                <a:latin typeface="Arial MT"/>
                <a:cs typeface="Arial MT"/>
              </a:rPr>
              <a:t>والشكل الأساسي </a:t>
            </a:r>
            <a:r>
              <a:rPr lang="ar-EG" sz="2000" spc="-50" dirty="0" smtClean="0">
                <a:latin typeface="Arial MT"/>
                <a:cs typeface="Arial MT"/>
              </a:rPr>
              <a:t>هو: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6324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if</a:t>
            </a:r>
            <a:r>
              <a:rPr spc="-50" dirty="0"/>
              <a:t> </a:t>
            </a:r>
            <a:r>
              <a:rPr spc="-5" dirty="0" smtClean="0"/>
              <a:t>Statements</a:t>
            </a:r>
            <a:r>
              <a:rPr lang="en-US" spc="-5" dirty="0" smtClean="0"/>
              <a:t> (</a:t>
            </a:r>
            <a:r>
              <a:rPr lang="ar-EG" spc="-5" dirty="0" smtClean="0"/>
              <a:t>شروط</a:t>
            </a:r>
            <a:r>
              <a:rPr lang="en-US" spc="-5" dirty="0" smtClean="0"/>
              <a:t>)</a:t>
            </a: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2438400"/>
            <a:ext cx="3411842" cy="27957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34041" y="2648865"/>
            <a:ext cx="1630045" cy="23956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ar-EG" sz="1200" spc="-5" dirty="0" smtClean="0">
                <a:latin typeface="Arial MT"/>
                <a:cs typeface="Arial MT"/>
              </a:rPr>
              <a:t>الشرط الاول</a:t>
            </a:r>
            <a:r>
              <a:rPr sz="1200" spc="-5" dirty="0" smtClean="0">
                <a:latin typeface="Arial MT"/>
                <a:cs typeface="Arial MT"/>
              </a:rPr>
              <a:t>:</a:t>
            </a:r>
            <a:endParaRPr sz="1200" dirty="0">
              <a:latin typeface="Arial MT"/>
              <a:cs typeface="Arial MT"/>
            </a:endParaRPr>
          </a:p>
          <a:p>
            <a:pPr marL="188595" marR="5080">
              <a:lnSpc>
                <a:spcPct val="163600"/>
              </a:lnSpc>
              <a:spcBef>
                <a:spcPts val="185"/>
              </a:spcBef>
            </a:pPr>
            <a:r>
              <a:rPr lang="ar-EG" sz="1200" spc="-5" dirty="0" smtClean="0">
                <a:latin typeface="Arial MT"/>
                <a:cs typeface="Arial MT"/>
              </a:rPr>
              <a:t>الحاله الاولى</a:t>
            </a:r>
            <a:r>
              <a:rPr sz="1200" spc="-5" dirty="0" smtClean="0">
                <a:latin typeface="Arial MT"/>
                <a:cs typeface="Arial MT"/>
              </a:rPr>
              <a:t>… </a:t>
            </a:r>
            <a:r>
              <a:rPr sz="1200" dirty="0" smtClean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Judging condition 2: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Statement 2…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Judging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condition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3:</a:t>
            </a:r>
            <a:endParaRPr sz="1200" dirty="0">
              <a:latin typeface="Arial MT"/>
              <a:cs typeface="Arial MT"/>
            </a:endParaRPr>
          </a:p>
          <a:p>
            <a:pPr>
              <a:spcBef>
                <a:spcPts val="40"/>
              </a:spcBef>
            </a:pPr>
            <a:endParaRPr sz="1050" dirty="0">
              <a:latin typeface="Arial MT"/>
              <a:cs typeface="Arial MT"/>
            </a:endParaRPr>
          </a:p>
          <a:p>
            <a:pPr marL="188595"/>
            <a:r>
              <a:rPr sz="1200" spc="-5" dirty="0">
                <a:latin typeface="Arial MT"/>
                <a:cs typeface="Arial MT"/>
              </a:rPr>
              <a:t>Statement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3…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 MT"/>
              <a:cs typeface="Arial MT"/>
            </a:endParaRPr>
          </a:p>
          <a:p>
            <a:pPr marL="208279">
              <a:spcBef>
                <a:spcPts val="5"/>
              </a:spcBef>
            </a:pPr>
            <a:r>
              <a:rPr sz="1200" spc="-5" dirty="0">
                <a:latin typeface="Arial MT"/>
                <a:cs typeface="Arial MT"/>
              </a:rPr>
              <a:t>Statement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4…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820400" y="6491790"/>
            <a:ext cx="125882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Page</a:t>
            </a:r>
            <a:r>
              <a:rPr spc="-60" dirty="0"/>
              <a:t> </a:t>
            </a:r>
            <a:fld id="{81D60167-4931-47E6-BA6A-407CBD079E47}" type="slidenum">
              <a:rPr dirty="0"/>
              <a:pPr marL="12700">
                <a:lnSpc>
                  <a:spcPts val="1425"/>
                </a:lnSpc>
              </a:pPr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743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B15660F-700E-37FD-A577-0BE0D440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="" xmlns:a16="http://schemas.microsoft.com/office/drawing/2014/main" id="{1D98A067-96ED-06CC-A2D2-C55AEBD545B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0820400" y="6491790"/>
            <a:ext cx="125882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Page</a:t>
            </a:r>
            <a:r>
              <a:rPr spc="-60" dirty="0"/>
              <a:t> </a:t>
            </a:r>
            <a:fld id="{81D60167-4931-47E6-BA6A-407CBD079E47}" type="slidenum">
              <a:rPr dirty="0"/>
              <a:pPr marL="12700">
                <a:lnSpc>
                  <a:spcPts val="1425"/>
                </a:lnSpc>
              </a:pPr>
              <a:t>7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00DD961-D06F-3E36-B326-4657F8B3B3EC}"/>
              </a:ext>
            </a:extLst>
          </p:cNvPr>
          <p:cNvSpPr txBox="1"/>
          <p:nvPr/>
        </p:nvSpPr>
        <p:spPr>
          <a:xfrm>
            <a:off x="228600" y="152400"/>
            <a:ext cx="1173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لعبة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التنين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7675D13-1C67-31FC-A9EB-2FA9FC0F7189}"/>
              </a:ext>
            </a:extLst>
          </p:cNvPr>
          <p:cNvSpPr txBox="1"/>
          <p:nvPr/>
        </p:nvSpPr>
        <p:spPr>
          <a:xfrm>
            <a:off x="10332" y="152400"/>
            <a:ext cx="97432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print("</a:t>
            </a:r>
            <a:r>
              <a:rPr lang="en-US" sz="2400" b="1" dirty="0" err="1"/>
              <a:t>أمامك</a:t>
            </a:r>
            <a:r>
              <a:rPr lang="en-US" sz="2400" b="1" dirty="0"/>
              <a:t> </a:t>
            </a:r>
            <a:r>
              <a:rPr lang="en-US" sz="2400" b="1" dirty="0" err="1"/>
              <a:t>كهفان</a:t>
            </a:r>
            <a:r>
              <a:rPr lang="en-US" sz="2400" b="1" dirty="0"/>
              <a:t>. </a:t>
            </a:r>
            <a:r>
              <a:rPr lang="en-US" sz="2400" b="1" dirty="0" err="1"/>
              <a:t>أحدهما</a:t>
            </a:r>
            <a:r>
              <a:rPr lang="en-US" sz="2400" b="1" dirty="0"/>
              <a:t> </a:t>
            </a:r>
            <a:r>
              <a:rPr lang="en-US" sz="2400" b="1" dirty="0" err="1"/>
              <a:t>يحتوي</a:t>
            </a:r>
            <a:r>
              <a:rPr lang="en-US" sz="2400" b="1" dirty="0"/>
              <a:t> </a:t>
            </a:r>
            <a:r>
              <a:rPr lang="en-US" sz="2400" b="1" dirty="0" err="1"/>
              <a:t>على</a:t>
            </a:r>
            <a:r>
              <a:rPr lang="en-US" sz="2400" b="1" dirty="0"/>
              <a:t> </a:t>
            </a:r>
            <a:r>
              <a:rPr lang="en-US" sz="2400" b="1" dirty="0" err="1"/>
              <a:t>تنين</a:t>
            </a:r>
            <a:r>
              <a:rPr lang="en-US" sz="2400" b="1" dirty="0"/>
              <a:t> </a:t>
            </a:r>
            <a:r>
              <a:rPr lang="en-US" sz="2400" b="1" dirty="0" err="1"/>
              <a:t>ودود</a:t>
            </a:r>
            <a:r>
              <a:rPr lang="en-US" sz="2400" b="1" dirty="0"/>
              <a:t> </a:t>
            </a:r>
            <a:r>
              <a:rPr lang="en-US" sz="2400" b="1" dirty="0" err="1"/>
              <a:t>والآخر</a:t>
            </a:r>
            <a:r>
              <a:rPr lang="en-US" sz="2400" b="1" dirty="0"/>
              <a:t> </a:t>
            </a:r>
            <a:r>
              <a:rPr lang="en-US" sz="2400" b="1" dirty="0" err="1"/>
              <a:t>به</a:t>
            </a:r>
            <a:r>
              <a:rPr lang="en-US" sz="2400" b="1" dirty="0"/>
              <a:t> </a:t>
            </a:r>
            <a:r>
              <a:rPr lang="en-US" sz="2400" b="1" dirty="0" err="1"/>
              <a:t>تنين</a:t>
            </a:r>
            <a:r>
              <a:rPr lang="en-US" sz="2400" b="1" dirty="0"/>
              <a:t> </a:t>
            </a:r>
            <a:r>
              <a:rPr lang="en-US" sz="2400" b="1" dirty="0" err="1"/>
              <a:t>جائع</a:t>
            </a:r>
            <a:r>
              <a:rPr lang="en-US" sz="2400" b="1" dirty="0"/>
              <a:t>!")</a:t>
            </a:r>
          </a:p>
          <a:p>
            <a:r>
              <a:rPr lang="en-US" sz="2400" b="1" dirty="0"/>
              <a:t>choice = input("</a:t>
            </a:r>
            <a:r>
              <a:rPr lang="en-US" sz="2400" b="1" dirty="0" err="1"/>
              <a:t>اختر</a:t>
            </a:r>
            <a:r>
              <a:rPr lang="en-US" sz="2400" b="1" dirty="0"/>
              <a:t> </a:t>
            </a:r>
            <a:r>
              <a:rPr lang="en-US" sz="2400" b="1" dirty="0" err="1"/>
              <a:t>الكهف</a:t>
            </a:r>
            <a:r>
              <a:rPr lang="en-US" sz="2400" b="1" dirty="0"/>
              <a:t> (1 أو2): ")</a:t>
            </a:r>
          </a:p>
          <a:p>
            <a:endParaRPr lang="en-US" sz="2400" b="1" dirty="0"/>
          </a:p>
          <a:p>
            <a:r>
              <a:rPr lang="en-US" sz="2400" b="1" dirty="0"/>
              <a:t># </a:t>
            </a:r>
            <a:r>
              <a:rPr lang="en-US" sz="2400" b="1" dirty="0" err="1"/>
              <a:t>التحقق</a:t>
            </a:r>
            <a:r>
              <a:rPr lang="en-US" sz="2400" b="1" dirty="0"/>
              <a:t> </a:t>
            </a:r>
            <a:r>
              <a:rPr lang="en-US" sz="2400" b="1" dirty="0" err="1"/>
              <a:t>من</a:t>
            </a:r>
            <a:r>
              <a:rPr lang="en-US" sz="2400" b="1" dirty="0"/>
              <a:t> </a:t>
            </a:r>
            <a:r>
              <a:rPr lang="en-US" sz="2400" b="1" dirty="0" err="1"/>
              <a:t>الكهف</a:t>
            </a:r>
            <a:r>
              <a:rPr lang="en-US" sz="2400" b="1" dirty="0"/>
              <a:t> </a:t>
            </a:r>
            <a:r>
              <a:rPr lang="en-US" sz="2400" b="1" dirty="0" err="1"/>
              <a:t>الذي</a:t>
            </a:r>
            <a:r>
              <a:rPr lang="en-US" sz="2400" b="1" dirty="0"/>
              <a:t> </a:t>
            </a:r>
            <a:r>
              <a:rPr lang="en-US" sz="2400" b="1" dirty="0" err="1"/>
              <a:t>اختاره</a:t>
            </a:r>
            <a:r>
              <a:rPr lang="en-US" sz="2400" b="1" dirty="0"/>
              <a:t> </a:t>
            </a:r>
            <a:r>
              <a:rPr lang="en-US" sz="2400" b="1" dirty="0" err="1"/>
              <a:t>اللاعب</a:t>
            </a:r>
            <a:endParaRPr lang="en-US" sz="2400" b="1" dirty="0"/>
          </a:p>
          <a:p>
            <a:r>
              <a:rPr lang="en-US" sz="2400" b="1" dirty="0"/>
              <a:t>if choice == "1":</a:t>
            </a:r>
          </a:p>
          <a:p>
            <a:r>
              <a:rPr lang="en-US" sz="2400" b="1" dirty="0"/>
              <a:t>    print("</a:t>
            </a:r>
            <a:r>
              <a:rPr lang="en-US" sz="2400" b="1" dirty="0" err="1"/>
              <a:t>تلتقي</a:t>
            </a:r>
            <a:r>
              <a:rPr lang="en-US" sz="2400" b="1" dirty="0"/>
              <a:t> </a:t>
            </a:r>
            <a:r>
              <a:rPr lang="en-US" sz="2400" b="1" dirty="0" err="1"/>
              <a:t>بتنين</a:t>
            </a:r>
            <a:r>
              <a:rPr lang="en-US" sz="2400" b="1" dirty="0"/>
              <a:t> </a:t>
            </a:r>
            <a:r>
              <a:rPr lang="en-US" sz="2400" b="1" dirty="0" err="1"/>
              <a:t>ودود</a:t>
            </a:r>
            <a:r>
              <a:rPr lang="en-US" sz="2400" b="1" dirty="0"/>
              <a:t> </a:t>
            </a:r>
            <a:r>
              <a:rPr lang="en-US" sz="2400" b="1" dirty="0" err="1"/>
              <a:t>يشاركك</a:t>
            </a:r>
            <a:r>
              <a:rPr lang="en-US" sz="2400" b="1" dirty="0"/>
              <a:t> </a:t>
            </a:r>
            <a:r>
              <a:rPr lang="en-US" sz="2400" b="1" dirty="0" err="1"/>
              <a:t>كنزه</a:t>
            </a:r>
            <a:r>
              <a:rPr lang="en-US" sz="2400" b="1" dirty="0"/>
              <a:t>!")</a:t>
            </a:r>
          </a:p>
          <a:p>
            <a:r>
              <a:rPr lang="en-US" sz="2400" b="1" dirty="0"/>
              <a:t>else:</a:t>
            </a:r>
          </a:p>
          <a:p>
            <a:r>
              <a:rPr lang="en-US" sz="2400" b="1" dirty="0"/>
              <a:t>    print("</a:t>
            </a:r>
            <a:r>
              <a:rPr lang="en-US" sz="2400" b="1" dirty="0" err="1"/>
              <a:t>التنين</a:t>
            </a:r>
            <a:r>
              <a:rPr lang="en-US" sz="2400" b="1" dirty="0"/>
              <a:t> </a:t>
            </a:r>
            <a:r>
              <a:rPr lang="en-US" sz="2400" b="1" dirty="0" err="1"/>
              <a:t>الجائع</a:t>
            </a:r>
            <a:r>
              <a:rPr lang="en-US" sz="2400" b="1" dirty="0"/>
              <a:t> </a:t>
            </a:r>
            <a:r>
              <a:rPr lang="en-US" sz="2400" b="1" dirty="0" err="1"/>
              <a:t>يلتهمك</a:t>
            </a:r>
            <a:r>
              <a:rPr lang="en-US" sz="2400" b="1" dirty="0"/>
              <a:t>! </a:t>
            </a:r>
            <a:r>
              <a:rPr lang="en-US" sz="2400" b="1" dirty="0" err="1"/>
              <a:t>انتهت</a:t>
            </a:r>
            <a:r>
              <a:rPr lang="en-US" sz="2400" b="1" dirty="0"/>
              <a:t> </a:t>
            </a:r>
            <a:r>
              <a:rPr lang="en-US" sz="2400" b="1" dirty="0" err="1"/>
              <a:t>اللعبة</a:t>
            </a:r>
            <a:r>
              <a:rPr lang="en-US" sz="2400" b="1" dirty="0"/>
              <a:t>.")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0B524BC-3A7E-E8AD-6A3A-C7C4FAE52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040578"/>
            <a:ext cx="7126223" cy="57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15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672B6C9-AD2F-7010-365E-E64532AA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="" xmlns:a16="http://schemas.microsoft.com/office/drawing/2014/main" id="{5884963F-8D0E-DF20-A466-BB837C3E3E3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0820400" y="6491790"/>
            <a:ext cx="125882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Page</a:t>
            </a:r>
            <a:r>
              <a:rPr spc="-60" dirty="0"/>
              <a:t> </a:t>
            </a:r>
            <a:fld id="{81D60167-4931-47E6-BA6A-407CBD079E47}" type="slidenum">
              <a:rPr dirty="0"/>
              <a:pPr marL="12700">
                <a:lnSpc>
                  <a:spcPts val="1425"/>
                </a:lnSpc>
              </a:pPr>
              <a:t>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A53229E-C596-E782-3DF9-A532A7EF915E}"/>
              </a:ext>
            </a:extLst>
          </p:cNvPr>
          <p:cNvSpPr txBox="1"/>
          <p:nvPr/>
        </p:nvSpPr>
        <p:spPr>
          <a:xfrm>
            <a:off x="0" y="0"/>
            <a:ext cx="99822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doors = ["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كنز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وحش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غرفة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فارغة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أمامك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أبواب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1، 2، 3.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خلف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أحدها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كنز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،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وآخر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يحتوي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على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وحش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،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وأحدها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فارغ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.")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= int(input("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اختر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الباب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(1، 2،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أو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3): "))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1 &lt;= choice &lt;= 3: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result = doors[choice - 1]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result == 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كنز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مبروك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لقد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وجدت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الكنز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!")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 == 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وحش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أوه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لا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الوحش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أمسك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بك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انتهت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اللعبة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else: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وجدت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غرفة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فارغة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حاول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مرة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أخرى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print("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اختيار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غير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صالح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اختر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1، 2، 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أو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3.")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577A3B7-416F-9893-DB10-886C46109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914400"/>
            <a:ext cx="6850480" cy="586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09492A-C5EE-29E2-12DE-0210000A2FE7}"/>
              </a:ext>
            </a:extLst>
          </p:cNvPr>
          <p:cNvSpPr txBox="1"/>
          <p:nvPr/>
        </p:nvSpPr>
        <p:spPr>
          <a:xfrm>
            <a:off x="228600" y="108012"/>
            <a:ext cx="1173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لعبة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EG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أختيار الباب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98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C5B6856-B180-DC3A-FFDC-43129B521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64AB35E-8C21-7E4C-DAA8-09D2ED24201A}"/>
              </a:ext>
            </a:extLst>
          </p:cNvPr>
          <p:cNvSpPr txBox="1"/>
          <p:nvPr/>
        </p:nvSpPr>
        <p:spPr>
          <a:xfrm>
            <a:off x="6077920" y="142286"/>
            <a:ext cx="6114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لعبة</a:t>
            </a:r>
            <a:r>
              <a:rPr lang="ar-EG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اختيار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الفاكهة</a:t>
            </a:r>
            <a:endParaRPr lang="ar-EG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9631A56-D7BD-5DF2-3E7C-C56E04A0BCDC}"/>
              </a:ext>
            </a:extLst>
          </p:cNvPr>
          <p:cNvSpPr txBox="1"/>
          <p:nvPr/>
        </p:nvSpPr>
        <p:spPr>
          <a:xfrm>
            <a:off x="152400" y="76200"/>
            <a:ext cx="7620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fruits = ["</a:t>
            </a:r>
            <a:r>
              <a:rPr lang="en-US" sz="2400" dirty="0" err="1"/>
              <a:t>تفاح</a:t>
            </a:r>
            <a:r>
              <a:rPr lang="en-US" sz="2400" dirty="0"/>
              <a:t>", "</a:t>
            </a:r>
            <a:r>
              <a:rPr lang="en-US" sz="2400" dirty="0" err="1"/>
              <a:t>موز</a:t>
            </a:r>
            <a:r>
              <a:rPr lang="en-US" sz="2400" dirty="0"/>
              <a:t>", "</a:t>
            </a:r>
            <a:r>
              <a:rPr lang="en-US" sz="2400" dirty="0" err="1"/>
              <a:t>عنب</a:t>
            </a:r>
            <a:r>
              <a:rPr lang="en-US" sz="2400" dirty="0"/>
              <a:t>"]</a:t>
            </a:r>
          </a:p>
          <a:p>
            <a:r>
              <a:rPr lang="en-US" sz="2400" dirty="0" err="1"/>
              <a:t>correct_fruit</a:t>
            </a:r>
            <a:r>
              <a:rPr lang="en-US" sz="2400" dirty="0"/>
              <a:t> = "</a:t>
            </a:r>
            <a:r>
              <a:rPr lang="en-US" sz="2400" dirty="0" err="1"/>
              <a:t>موز</a:t>
            </a:r>
            <a:r>
              <a:rPr lang="en-US" sz="2400" dirty="0"/>
              <a:t>"</a:t>
            </a:r>
          </a:p>
          <a:p>
            <a:endParaRPr lang="en-US" sz="2400" dirty="0"/>
          </a:p>
          <a:p>
            <a:r>
              <a:rPr lang="en-US" sz="2400" dirty="0"/>
              <a:t>choice = input("</a:t>
            </a:r>
            <a:r>
              <a:rPr lang="en-US" sz="2400" dirty="0" err="1"/>
              <a:t>اختر</a:t>
            </a:r>
            <a:r>
              <a:rPr lang="en-US" sz="2400" dirty="0"/>
              <a:t> </a:t>
            </a:r>
            <a:r>
              <a:rPr lang="en-US" sz="2400" dirty="0" err="1"/>
              <a:t>نوع</a:t>
            </a:r>
            <a:r>
              <a:rPr lang="en-US" sz="2400" dirty="0"/>
              <a:t> </a:t>
            </a:r>
            <a:r>
              <a:rPr lang="en-US" sz="2400" dirty="0" err="1"/>
              <a:t>الفاكهة</a:t>
            </a:r>
            <a:r>
              <a:rPr lang="en-US" sz="2400" dirty="0"/>
              <a:t> (</a:t>
            </a:r>
            <a:r>
              <a:rPr lang="en-US" sz="2400" dirty="0" err="1"/>
              <a:t>تفاح</a:t>
            </a:r>
            <a:r>
              <a:rPr lang="en-US" sz="2400" dirty="0"/>
              <a:t>، </a:t>
            </a:r>
            <a:r>
              <a:rPr lang="en-US" sz="2400" dirty="0" err="1"/>
              <a:t>موز</a:t>
            </a:r>
            <a:r>
              <a:rPr lang="en-US" sz="2400" dirty="0"/>
              <a:t>، </a:t>
            </a:r>
            <a:r>
              <a:rPr lang="en-US" sz="2400" dirty="0" err="1"/>
              <a:t>عنب</a:t>
            </a:r>
            <a:r>
              <a:rPr lang="en-US" sz="2400" dirty="0"/>
              <a:t>): ")</a:t>
            </a:r>
          </a:p>
          <a:p>
            <a:r>
              <a:rPr lang="en-US" sz="2400" dirty="0"/>
              <a:t>if choice == </a:t>
            </a:r>
            <a:r>
              <a:rPr lang="en-US" sz="2400" dirty="0" err="1"/>
              <a:t>correct_fruit</a:t>
            </a:r>
            <a:r>
              <a:rPr lang="en-US" sz="2400" dirty="0"/>
              <a:t>:</a:t>
            </a:r>
          </a:p>
          <a:p>
            <a:r>
              <a:rPr lang="en-US" sz="2400" dirty="0"/>
              <a:t>    print("</a:t>
            </a:r>
            <a:r>
              <a:rPr lang="en-US" sz="2400" dirty="0" err="1"/>
              <a:t>مبروك</a:t>
            </a:r>
            <a:r>
              <a:rPr lang="en-US" sz="2400" dirty="0"/>
              <a:t>! </a:t>
            </a:r>
            <a:r>
              <a:rPr lang="en-US" sz="2400" dirty="0" err="1"/>
              <a:t>لقد</a:t>
            </a:r>
            <a:r>
              <a:rPr lang="en-US" sz="2400" dirty="0"/>
              <a:t> </a:t>
            </a:r>
            <a:r>
              <a:rPr lang="en-US" sz="2400" dirty="0" err="1"/>
              <a:t>اخترت</a:t>
            </a:r>
            <a:r>
              <a:rPr lang="en-US" sz="2400" dirty="0"/>
              <a:t> </a:t>
            </a:r>
            <a:r>
              <a:rPr lang="en-US" sz="2400" dirty="0" err="1"/>
              <a:t>الفاكهة</a:t>
            </a:r>
            <a:r>
              <a:rPr lang="en-US" sz="2400" dirty="0"/>
              <a:t> </a:t>
            </a:r>
            <a:r>
              <a:rPr lang="en-US" sz="2400" dirty="0" err="1"/>
              <a:t>الصحيحة</a:t>
            </a:r>
            <a:r>
              <a:rPr lang="en-US" sz="2400" dirty="0"/>
              <a:t>!")</a:t>
            </a:r>
          </a:p>
          <a:p>
            <a:r>
              <a:rPr lang="en-US" sz="2400" dirty="0"/>
              <a:t>else</a:t>
            </a:r>
            <a:r>
              <a:rPr lang="en-US" sz="24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print</a:t>
            </a:r>
            <a:r>
              <a:rPr lang="ar-EG" sz="2400" dirty="0" smtClean="0"/>
              <a:t>حظ </a:t>
            </a:r>
            <a:r>
              <a:rPr lang="ar-EG" sz="2400" dirty="0"/>
              <a:t>أوفر، حاول مرة أخرى</a:t>
            </a:r>
            <a:r>
              <a:rPr lang="ar-EG" sz="2400" dirty="0" smtClean="0"/>
              <a:t>!")</a:t>
            </a:r>
            <a:r>
              <a:rPr lang="en-US" sz="2400" dirty="0"/>
              <a:t> "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720788"/>
            <a:ext cx="6553200" cy="5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27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Words>756</Words>
  <Application>Microsoft Office PowerPoint</Application>
  <PresentationFormat>Custom</PresentationFormat>
  <Paragraphs>135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Session 2 - Python Programming Basics</vt:lpstr>
      <vt:lpstr>Contents</vt:lpstr>
      <vt:lpstr> Tuples</vt:lpstr>
      <vt:lpstr>Embedded Functions of Tuples</vt:lpstr>
      <vt:lpstr>Contents</vt:lpstr>
      <vt:lpstr>if Statements (شروط)</vt:lpstr>
      <vt:lpstr>PowerPoint Presentation</vt:lpstr>
      <vt:lpstr>PowerPoint Presentation</vt:lpstr>
      <vt:lpstr>PowerPoint Presentation</vt:lpstr>
      <vt:lpstr>PowerPoint Presentation</vt:lpstr>
      <vt:lpstr>Hands On</vt:lpstr>
      <vt:lpstr>PowerPoint Presentation</vt:lpstr>
      <vt:lpstr>Thanks www.huawei.com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4 - Math Basics in Python</dc:title>
  <dc:creator>T.A. Nermine Naguib</dc:creator>
  <cp:lastModifiedBy>PC-2024</cp:lastModifiedBy>
  <cp:revision>60</cp:revision>
  <dcterms:created xsi:type="dcterms:W3CDTF">2024-10-05T16:13:55Z</dcterms:created>
  <dcterms:modified xsi:type="dcterms:W3CDTF">2024-11-29T15:57:40Z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2024-10-05T00:00:00Z</vt:filetime>
  </property>
</Properties>
</file>